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7" r:id="rId4"/>
    <p:sldId id="264" r:id="rId5"/>
    <p:sldId id="259" r:id="rId6"/>
    <p:sldId id="262" r:id="rId7"/>
    <p:sldId id="263" r:id="rId8"/>
    <p:sldId id="265" r:id="rId9"/>
    <p:sldId id="275" r:id="rId10"/>
    <p:sldId id="269" r:id="rId11"/>
    <p:sldId id="260" r:id="rId12"/>
    <p:sldId id="266" r:id="rId13"/>
    <p:sldId id="261" r:id="rId14"/>
    <p:sldId id="267" r:id="rId15"/>
    <p:sldId id="270" r:id="rId16"/>
    <p:sldId id="268" r:id="rId17"/>
    <p:sldId id="271" r:id="rId18"/>
    <p:sldId id="272" r:id="rId19"/>
    <p:sldId id="273" r:id="rId20"/>
    <p:sldId id="274"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5E67C153-E3D5-42A3-B092-4CECAF000AE3}" type="datetimeFigureOut">
              <a:rPr lang="en-CA" smtClean="0"/>
              <a:pPr/>
              <a:t>27/11/2011</a:t>
            </a:fld>
            <a:endParaRPr lang="en-CA"/>
          </a:p>
        </p:txBody>
      </p:sp>
      <p:sp>
        <p:nvSpPr>
          <p:cNvPr id="17" name="Footer Placeholder 16"/>
          <p:cNvSpPr>
            <a:spLocks noGrp="1"/>
          </p:cNvSpPr>
          <p:nvPr>
            <p:ph type="ftr" sz="quarter" idx="11"/>
          </p:nvPr>
        </p:nvSpPr>
        <p:spPr>
          <a:xfrm>
            <a:off x="5410200" y="4205288"/>
            <a:ext cx="1295400" cy="457200"/>
          </a:xfrm>
        </p:spPr>
        <p:txBody>
          <a:bodyPr/>
          <a:lstStyle/>
          <a:p>
            <a:endParaRPr lang="en-CA"/>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9CA3DE88-FB71-48BD-99D8-B10E511110E6}" type="slidenum">
              <a:rPr lang="en-CA" smtClean="0"/>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5E67C153-E3D5-42A3-B092-4CECAF000AE3}" type="datetimeFigureOut">
              <a:rPr lang="en-CA" smtClean="0"/>
              <a:pPr/>
              <a:t>27/11/2011</a:t>
            </a:fld>
            <a:endParaRPr lang="en-CA"/>
          </a:p>
        </p:txBody>
      </p:sp>
      <p:sp>
        <p:nvSpPr>
          <p:cNvPr id="27" name="Slide Number Placeholder 26"/>
          <p:cNvSpPr>
            <a:spLocks noGrp="1"/>
          </p:cNvSpPr>
          <p:nvPr>
            <p:ph type="sldNum" sz="quarter" idx="11"/>
          </p:nvPr>
        </p:nvSpPr>
        <p:spPr/>
        <p:txBody>
          <a:bodyPr rtlCol="0"/>
          <a:lstStyle/>
          <a:p>
            <a:fld id="{9CA3DE88-FB71-48BD-99D8-B10E511110E6}" type="slidenum">
              <a:rPr lang="en-CA" smtClean="0"/>
              <a:pPr/>
              <a:t>‹#›</a:t>
            </a:fld>
            <a:endParaRPr lang="en-CA"/>
          </a:p>
        </p:txBody>
      </p:sp>
      <p:sp>
        <p:nvSpPr>
          <p:cNvPr id="28" name="Footer Placeholder 27"/>
          <p:cNvSpPr>
            <a:spLocks noGrp="1"/>
          </p:cNvSpPr>
          <p:nvPr>
            <p:ph type="ftr" sz="quarter" idx="12"/>
          </p:nvPr>
        </p:nvSpPr>
        <p:spPr/>
        <p:txBody>
          <a:bodyPr rtlCol="0"/>
          <a:lstStyle/>
          <a:p>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5E67C153-E3D5-42A3-B092-4CECAF000AE3}" type="datetimeFigureOut">
              <a:rPr lang="en-CA" smtClean="0"/>
              <a:pPr/>
              <a:t>27/11/2011</a:t>
            </a:fld>
            <a:endParaRPr lang="en-CA"/>
          </a:p>
        </p:txBody>
      </p:sp>
      <p:sp>
        <p:nvSpPr>
          <p:cNvPr id="4" name="Footer Placeholder 3"/>
          <p:cNvSpPr>
            <a:spLocks noGrp="1"/>
          </p:cNvSpPr>
          <p:nvPr>
            <p:ph type="ftr" sz="quarter" idx="11"/>
          </p:nvPr>
        </p:nvSpPr>
        <p:spPr>
          <a:xfrm>
            <a:off x="5257800" y="612648"/>
            <a:ext cx="1325880" cy="457200"/>
          </a:xfrm>
        </p:spPr>
        <p:txBody>
          <a:bodyPr/>
          <a:lstStyle/>
          <a:p>
            <a:endParaRPr lang="en-CA"/>
          </a:p>
        </p:txBody>
      </p:sp>
      <p:sp>
        <p:nvSpPr>
          <p:cNvPr id="5" name="Slide Number Placeholder 4"/>
          <p:cNvSpPr>
            <a:spLocks noGrp="1"/>
          </p:cNvSpPr>
          <p:nvPr>
            <p:ph type="sldNum" sz="quarter" idx="12"/>
          </p:nvPr>
        </p:nvSpPr>
        <p:spPr>
          <a:xfrm>
            <a:off x="8174736" y="2272"/>
            <a:ext cx="762000" cy="365760"/>
          </a:xfrm>
        </p:spPr>
        <p:txBody>
          <a:bodyPr/>
          <a:lstStyle/>
          <a:p>
            <a:fld id="{9CA3DE88-FB71-48BD-99D8-B10E511110E6}"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E67C153-E3D5-42A3-B092-4CECAF000AE3}" type="datetimeFigureOut">
              <a:rPr lang="en-CA" smtClean="0"/>
              <a:pPr/>
              <a:t>27/11/2011</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9CA3DE88-FB71-48BD-99D8-B10E511110E6}" type="slidenum">
              <a:rPr lang="en-CA" smtClean="0"/>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E67C153-E3D5-42A3-B092-4CECAF000AE3}" type="datetimeFigureOut">
              <a:rPr lang="en-CA" smtClean="0"/>
              <a:pPr/>
              <a:t>27/11/2011</a:t>
            </a:fld>
            <a:endParaRPr lang="en-CA"/>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CA"/>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9CA3DE88-FB71-48BD-99D8-B10E511110E6}"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CA" sz="6000" b="1" dirty="0" smtClean="0"/>
              <a:t>Discussion – Part I &amp; II</a:t>
            </a:r>
            <a:endParaRPr lang="en-CA" sz="6000" b="1" dirty="0"/>
          </a:p>
        </p:txBody>
      </p:sp>
      <p:sp>
        <p:nvSpPr>
          <p:cNvPr id="3" name="Subtitle 2"/>
          <p:cNvSpPr>
            <a:spLocks noGrp="1"/>
          </p:cNvSpPr>
          <p:nvPr>
            <p:ph type="subTitle" idx="1"/>
          </p:nvPr>
        </p:nvSpPr>
        <p:spPr/>
        <p:txBody>
          <a:bodyPr/>
          <a:lstStyle/>
          <a:p>
            <a:r>
              <a:rPr lang="en-CA" dirty="0" smtClean="0"/>
              <a:t>Pages 1 to 44</a:t>
            </a:r>
          </a:p>
          <a:p>
            <a:r>
              <a:rPr lang="en-CA" i="1" dirty="0" smtClean="0"/>
              <a:t>Lullabies for Little Criminals</a:t>
            </a:r>
          </a:p>
          <a:p>
            <a:r>
              <a:rPr lang="en-CA" dirty="0" smtClean="0"/>
              <a:t>By Heather O’Neill</a:t>
            </a:r>
          </a:p>
          <a:p>
            <a:endParaRPr lang="en-CA" dirty="0" smtClean="0"/>
          </a:p>
          <a:p>
            <a:endParaRPr lang="en-C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916832"/>
            <a:ext cx="7848872" cy="3416320"/>
          </a:xfrm>
          <a:prstGeom prst="rect">
            <a:avLst/>
          </a:prstGeom>
          <a:noFill/>
        </p:spPr>
        <p:txBody>
          <a:bodyPr wrap="square" rtlCol="0">
            <a:spAutoFit/>
          </a:bodyPr>
          <a:lstStyle/>
          <a:p>
            <a:r>
              <a:rPr lang="en-CA" sz="3600" dirty="0" smtClean="0"/>
              <a:t>All my stupid ugly things were in [the suitcase]: a couple of t-shirts and jeans, a National Geographic magazine with an article about killer whales, my dolls and a </a:t>
            </a:r>
            <a:r>
              <a:rPr lang="en-CA" sz="3600" dirty="0" smtClean="0"/>
              <a:t>toothbrush </a:t>
            </a:r>
            <a:r>
              <a:rPr lang="en-CA" sz="3600" dirty="0" smtClean="0"/>
              <a:t>(25</a:t>
            </a:r>
            <a:r>
              <a:rPr lang="en-CA" sz="3600" dirty="0" smtClean="0"/>
              <a:t>).</a:t>
            </a:r>
            <a:endParaRPr lang="en-CA" sz="3600" dirty="0"/>
          </a:p>
        </p:txBody>
      </p:sp>
      <p:sp>
        <p:nvSpPr>
          <p:cNvPr id="3" name="Rectangle 2"/>
          <p:cNvSpPr/>
          <p:nvPr/>
        </p:nvSpPr>
        <p:spPr>
          <a:xfrm>
            <a:off x="2699792" y="692696"/>
            <a:ext cx="251383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Part II</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normAutofit/>
          </a:bodyPr>
          <a:lstStyle/>
          <a:p>
            <a:r>
              <a:rPr lang="en-CA" sz="4800" b="1" dirty="0" smtClean="0"/>
              <a:t>The Basics – Lit Elements</a:t>
            </a:r>
            <a:endParaRPr lang="en-CA" sz="4800" b="1" dirty="0"/>
          </a:p>
        </p:txBody>
      </p:sp>
      <p:sp>
        <p:nvSpPr>
          <p:cNvPr id="3" name="Content Placeholder 2"/>
          <p:cNvSpPr>
            <a:spLocks noGrp="1"/>
          </p:cNvSpPr>
          <p:nvPr>
            <p:ph idx="1"/>
          </p:nvPr>
        </p:nvSpPr>
        <p:spPr>
          <a:xfrm>
            <a:off x="467544" y="1988840"/>
            <a:ext cx="8229600" cy="4325112"/>
          </a:xfrm>
        </p:spPr>
        <p:txBody>
          <a:bodyPr/>
          <a:lstStyle/>
          <a:p>
            <a:pPr>
              <a:buNone/>
            </a:pPr>
            <a:r>
              <a:rPr lang="en-CA" sz="3600" b="1" dirty="0" smtClean="0"/>
              <a:t>Antagonist:</a:t>
            </a:r>
          </a:p>
          <a:p>
            <a:r>
              <a:rPr lang="en-CA" dirty="0" smtClean="0"/>
              <a:t>Jules</a:t>
            </a:r>
          </a:p>
          <a:p>
            <a:r>
              <a:rPr lang="en-CA" dirty="0" smtClean="0"/>
              <a:t>Only 27 years old</a:t>
            </a:r>
          </a:p>
          <a:p>
            <a:r>
              <a:rPr lang="en-CA" dirty="0" smtClean="0"/>
              <a:t>Addicted to heroin</a:t>
            </a:r>
          </a:p>
          <a:p>
            <a:r>
              <a:rPr lang="en-CA" dirty="0" smtClean="0"/>
              <a:t>Definitely loves Baby very much, but he also has a lot of baggage.</a:t>
            </a:r>
          </a:p>
          <a:p>
            <a:r>
              <a:rPr lang="en-CA" dirty="0" smtClean="0"/>
              <a:t>Has a temper, steals stuff, gets himself into some awkward situations – drags Baby into them too.</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box(in)">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2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amond(in)">
                                      <p:cBhvr>
                                        <p:cTn id="21" dur="20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lide(fromBottom)">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1560" y="2132856"/>
            <a:ext cx="7992888" cy="1754326"/>
          </a:xfrm>
          <a:prstGeom prst="rect">
            <a:avLst/>
          </a:prstGeom>
          <a:noFill/>
        </p:spPr>
        <p:txBody>
          <a:bodyPr wrap="square" rtlCol="0">
            <a:spAutoFit/>
          </a:bodyPr>
          <a:lstStyle/>
          <a:p>
            <a:r>
              <a:rPr lang="en-CA" sz="3600" dirty="0" smtClean="0"/>
              <a:t>That first night in the new place, Jules dismantled the fire alarm so that he could smoke in peace. (6)</a:t>
            </a:r>
            <a:endParaRPr lang="en-CA"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765175"/>
            <a:ext cx="8229600" cy="1066800"/>
          </a:xfrm>
        </p:spPr>
        <p:txBody>
          <a:bodyPr>
            <a:normAutofit/>
          </a:bodyPr>
          <a:lstStyle/>
          <a:p>
            <a:r>
              <a:rPr lang="en-CA" sz="4800" b="1" dirty="0" smtClean="0"/>
              <a:t>The Basics – Lit Elements</a:t>
            </a:r>
            <a:endParaRPr lang="en-CA" sz="4800" b="1" dirty="0"/>
          </a:p>
        </p:txBody>
      </p:sp>
      <p:sp>
        <p:nvSpPr>
          <p:cNvPr id="3" name="Content Placeholder 2"/>
          <p:cNvSpPr>
            <a:spLocks noGrp="1"/>
          </p:cNvSpPr>
          <p:nvPr>
            <p:ph idx="4294967295"/>
          </p:nvPr>
        </p:nvSpPr>
        <p:spPr>
          <a:xfrm>
            <a:off x="914400" y="1989138"/>
            <a:ext cx="8229600" cy="4324350"/>
          </a:xfrm>
        </p:spPr>
        <p:txBody>
          <a:bodyPr/>
          <a:lstStyle/>
          <a:p>
            <a:pPr>
              <a:buNone/>
            </a:pPr>
            <a:r>
              <a:rPr lang="en-CA" sz="3600" b="1" dirty="0" smtClean="0"/>
              <a:t>Conflict(s):</a:t>
            </a:r>
          </a:p>
          <a:p>
            <a:r>
              <a:rPr lang="en-CA" dirty="0" smtClean="0"/>
              <a:t>Baby and her “Life with Jules”</a:t>
            </a:r>
          </a:p>
          <a:p>
            <a:endParaRPr lang="en-CA" sz="1050" dirty="0" smtClean="0"/>
          </a:p>
          <a:p>
            <a:r>
              <a:rPr lang="en-CA" dirty="0" smtClean="0"/>
              <a:t>Baby  and “the Unwanted Child” (Part II)</a:t>
            </a:r>
          </a:p>
          <a:p>
            <a:endParaRPr lang="en-CA" sz="1050" dirty="0" smtClean="0"/>
          </a:p>
          <a:p>
            <a:r>
              <a:rPr lang="en-CA" dirty="0" smtClean="0"/>
              <a:t>Baby and the pressure to act more like an adult?</a:t>
            </a:r>
          </a:p>
          <a:p>
            <a:endParaRPr lang="en-CA" dirty="0" smtClean="0"/>
          </a:p>
          <a:p>
            <a:pPr>
              <a:buNone/>
            </a:pPr>
            <a:r>
              <a:rPr lang="en-CA" sz="3200" b="1" dirty="0" smtClean="0"/>
              <a:t>How do these “Conflicts” make you want to keep reading?</a:t>
            </a:r>
            <a:endParaRPr lang="en-CA"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box(in)">
                                      <p:cBhvr>
                                        <p:cTn id="11" dur="500"/>
                                        <p:tgtEl>
                                          <p:spTgt spid="3">
                                            <p:txEl>
                                              <p:pRg st="3" end="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circle(in)">
                                      <p:cBhvr>
                                        <p:cTn id="16" dur="20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circle(in)">
                                      <p:cBhvr>
                                        <p:cTn id="21"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980728"/>
            <a:ext cx="7992888" cy="5078313"/>
          </a:xfrm>
          <a:prstGeom prst="rect">
            <a:avLst/>
          </a:prstGeom>
          <a:noFill/>
        </p:spPr>
        <p:txBody>
          <a:bodyPr wrap="square" rtlCol="0">
            <a:spAutoFit/>
          </a:bodyPr>
          <a:lstStyle/>
          <a:p>
            <a:r>
              <a:rPr lang="en-CA" sz="3600" dirty="0" smtClean="0"/>
              <a:t>People gave you a hard time about being a kid at twelve. They didn’t want to give you Halloween candy anymore… They were trying to kick you out of childhood. Once you were gone, there was no going back, so you had to hold on as long as you could. Marika was beckoning from the other side. (17)</a:t>
            </a:r>
            <a:endParaRPr lang="en-CA" sz="3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6600" dirty="0" smtClean="0"/>
              <a:t>More Complicated</a:t>
            </a:r>
            <a:endParaRPr lang="en-CA" sz="6600" dirty="0"/>
          </a:p>
        </p:txBody>
      </p:sp>
      <p:sp>
        <p:nvSpPr>
          <p:cNvPr id="3" name="Text Placeholder 2"/>
          <p:cNvSpPr>
            <a:spLocks noGrp="1"/>
          </p:cNvSpPr>
          <p:nvPr>
            <p:ph type="body" idx="1"/>
          </p:nvPr>
        </p:nvSpPr>
        <p:spPr/>
        <p:txBody>
          <a:bodyPr/>
          <a:lstStyle/>
          <a:p>
            <a:r>
              <a:rPr lang="en-CA" dirty="0" smtClean="0"/>
              <a:t>Author’s Techniques</a:t>
            </a:r>
            <a:endParaRPr lang="en-C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764704"/>
            <a:ext cx="8229600" cy="1066800"/>
          </a:xfrm>
        </p:spPr>
        <p:txBody>
          <a:bodyPr>
            <a:normAutofit/>
          </a:bodyPr>
          <a:lstStyle/>
          <a:p>
            <a:r>
              <a:rPr lang="en-CA" sz="5400" b="1" dirty="0" smtClean="0"/>
              <a:t>What is an Allusion?</a:t>
            </a:r>
            <a:endParaRPr lang="en-CA" sz="5400" b="1" dirty="0"/>
          </a:p>
        </p:txBody>
      </p:sp>
      <p:sp>
        <p:nvSpPr>
          <p:cNvPr id="3" name="Content Placeholder 2"/>
          <p:cNvSpPr>
            <a:spLocks noGrp="1"/>
          </p:cNvSpPr>
          <p:nvPr>
            <p:ph idx="1"/>
          </p:nvPr>
        </p:nvSpPr>
        <p:spPr>
          <a:xfrm>
            <a:off x="467544" y="2132856"/>
            <a:ext cx="8229600" cy="4325112"/>
          </a:xfrm>
        </p:spPr>
        <p:txBody>
          <a:bodyPr/>
          <a:lstStyle/>
          <a:p>
            <a:pPr>
              <a:buNone/>
            </a:pPr>
            <a:r>
              <a:rPr lang="en-CA" sz="3600" b="1" dirty="0" smtClean="0"/>
              <a:t>Allusion:</a:t>
            </a:r>
          </a:p>
          <a:p>
            <a:pPr>
              <a:buNone/>
            </a:pPr>
            <a:r>
              <a:rPr lang="en-CA" dirty="0" smtClean="0"/>
              <a:t>	A brief reference to a person, place, or thing that can be related to almost anything.</a:t>
            </a:r>
          </a:p>
          <a:p>
            <a:pPr>
              <a:buNone/>
            </a:pPr>
            <a:endParaRPr lang="en-CA" dirty="0" smtClean="0"/>
          </a:p>
          <a:p>
            <a:pPr>
              <a:buNone/>
            </a:pPr>
            <a:r>
              <a:rPr lang="en-CA" sz="3600" b="1" dirty="0" smtClean="0"/>
              <a:t>In your own words?</a:t>
            </a:r>
          </a:p>
          <a:p>
            <a:pPr>
              <a:buNone/>
            </a:pPr>
            <a:r>
              <a:rPr lang="en-CA" dirty="0" smtClean="0"/>
              <a:t>	If you come across a word or a name you do not recognize – it might be an allusion! Look it up!</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slide(fromBottom)">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5400" b="1" dirty="0" smtClean="0"/>
              <a:t>What is an Allusion?</a:t>
            </a:r>
            <a:endParaRPr lang="en-CA" sz="5400" b="1" dirty="0"/>
          </a:p>
        </p:txBody>
      </p:sp>
      <p:sp>
        <p:nvSpPr>
          <p:cNvPr id="3" name="Content Placeholder 2"/>
          <p:cNvSpPr>
            <a:spLocks noGrp="1"/>
          </p:cNvSpPr>
          <p:nvPr>
            <p:ph idx="1"/>
          </p:nvPr>
        </p:nvSpPr>
        <p:spPr/>
        <p:txBody>
          <a:bodyPr/>
          <a:lstStyle/>
          <a:p>
            <a:pPr>
              <a:buNone/>
            </a:pPr>
            <a:r>
              <a:rPr lang="en-CA" dirty="0" smtClean="0"/>
              <a:t>Page 5 – “red-light district”</a:t>
            </a:r>
          </a:p>
          <a:p>
            <a:pPr>
              <a:buNone/>
            </a:pPr>
            <a:r>
              <a:rPr lang="en-CA" dirty="0" smtClean="0"/>
              <a:t>Page 6 – “99 Red Balloons”</a:t>
            </a:r>
          </a:p>
          <a:p>
            <a:pPr>
              <a:buNone/>
            </a:pPr>
            <a:r>
              <a:rPr lang="en-CA" dirty="0" smtClean="0"/>
              <a:t>Page 7 – “The Fiddler on the Roof”</a:t>
            </a:r>
          </a:p>
          <a:p>
            <a:pPr>
              <a:buNone/>
            </a:pPr>
            <a:r>
              <a:rPr lang="en-CA" dirty="0" smtClean="0"/>
              <a:t>Page 11 – “Dostoyevsky” </a:t>
            </a:r>
          </a:p>
          <a:p>
            <a:pPr>
              <a:buNone/>
            </a:pPr>
            <a:r>
              <a:rPr lang="en-CA" dirty="0" smtClean="0"/>
              <a:t>Page 21 – “Grimm’s Fairy Tales”</a:t>
            </a:r>
          </a:p>
          <a:p>
            <a:pPr>
              <a:buNone/>
            </a:pPr>
            <a:r>
              <a:rPr lang="en-CA" dirty="0" smtClean="0"/>
              <a:t>Page 32 – “Stevie Wonder”</a:t>
            </a:r>
          </a:p>
          <a:p>
            <a:pPr>
              <a:buNone/>
            </a:pPr>
            <a:r>
              <a:rPr lang="en-CA" dirty="0" smtClean="0"/>
              <a:t>Page 34 – “Spanish Fly”</a:t>
            </a:r>
          </a:p>
          <a:p>
            <a:pPr>
              <a:buNone/>
            </a:pPr>
            <a:r>
              <a:rPr lang="en-CA" dirty="0" smtClean="0"/>
              <a:t>Page 39 – “Alice Cooper”</a:t>
            </a:r>
          </a:p>
          <a:p>
            <a:pPr>
              <a:buNone/>
            </a:pPr>
            <a:endParaRPr lang="en-CA" dirty="0" smtClean="0"/>
          </a:p>
          <a:p>
            <a:pPr>
              <a:buNone/>
            </a:pPr>
            <a:endParaRPr lang="en-CA" dirty="0" smtClean="0"/>
          </a:p>
          <a:p>
            <a:pPr>
              <a:buNone/>
            </a:pP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ox(in)">
                                      <p:cBhvr>
                                        <p:cTn id="19" dur="500"/>
                                        <p:tgtEl>
                                          <p:spTgt spid="3">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ox(in)">
                                      <p:cBhvr>
                                        <p:cTn id="22" dur="500"/>
                                        <p:tgtEl>
                                          <p:spTgt spid="3">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ox(in)">
                                      <p:cBhvr>
                                        <p:cTn id="25" dur="500"/>
                                        <p:tgtEl>
                                          <p:spTgt spid="3">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ox(in)">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1066800"/>
          </a:xfrm>
        </p:spPr>
        <p:txBody>
          <a:bodyPr/>
          <a:lstStyle/>
          <a:p>
            <a:r>
              <a:rPr lang="en-CA" b="1" dirty="0" smtClean="0"/>
              <a:t>The LARGE Metaphor… Symbol?</a:t>
            </a:r>
            <a:endParaRPr lang="en-CA" b="1" dirty="0"/>
          </a:p>
        </p:txBody>
      </p:sp>
      <p:sp>
        <p:nvSpPr>
          <p:cNvPr id="3" name="Content Placeholder 2"/>
          <p:cNvSpPr>
            <a:spLocks noGrp="1"/>
          </p:cNvSpPr>
          <p:nvPr>
            <p:ph idx="1"/>
          </p:nvPr>
        </p:nvSpPr>
        <p:spPr>
          <a:xfrm>
            <a:off x="467544" y="2060848"/>
            <a:ext cx="8229600" cy="4325112"/>
          </a:xfrm>
        </p:spPr>
        <p:txBody>
          <a:bodyPr/>
          <a:lstStyle/>
          <a:p>
            <a:pPr>
              <a:buNone/>
            </a:pPr>
            <a:r>
              <a:rPr lang="en-CA" dirty="0" smtClean="0"/>
              <a:t>See if you can spot the handful of times O’Neill creates a situation to represent something else.</a:t>
            </a:r>
          </a:p>
          <a:p>
            <a:pPr>
              <a:buNone/>
            </a:pPr>
            <a:endParaRPr lang="en-CA" dirty="0" smtClean="0"/>
          </a:p>
          <a:p>
            <a:pPr>
              <a:buNone/>
            </a:pPr>
            <a:r>
              <a:rPr lang="en-CA" sz="2400" b="1" dirty="0" smtClean="0"/>
              <a:t>Is she comparing these things? = Metaphorical</a:t>
            </a:r>
          </a:p>
          <a:p>
            <a:pPr>
              <a:buNone/>
            </a:pPr>
            <a:endParaRPr lang="en-CA" dirty="0" smtClean="0"/>
          </a:p>
          <a:p>
            <a:pPr>
              <a:buNone/>
            </a:pPr>
            <a:r>
              <a:rPr lang="en-CA" dirty="0" smtClean="0"/>
              <a:t>Is she trying to create a symbol? Maybe if it pops up again later in the book.</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p:cTn id="1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13" dur="1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1916832"/>
            <a:ext cx="8280920" cy="2554545"/>
          </a:xfrm>
          <a:prstGeom prst="rect">
            <a:avLst/>
          </a:prstGeom>
          <a:noFill/>
        </p:spPr>
        <p:txBody>
          <a:bodyPr wrap="square" rtlCol="0">
            <a:spAutoFit/>
          </a:bodyPr>
          <a:lstStyle/>
          <a:p>
            <a:r>
              <a:rPr lang="en-CA" sz="3200" dirty="0" smtClean="0"/>
              <a:t>Then, one morning, I told them about a game where you take a chair out into the middle of the road and just sit on it. When the cars honk at you, you have to act natural and pretend not to hear them. (26)</a:t>
            </a:r>
            <a:endParaRPr lang="en-CA"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8800" dirty="0" smtClean="0"/>
              <a:t>The Basics</a:t>
            </a:r>
            <a:endParaRPr lang="en-CA" sz="8800" dirty="0"/>
          </a:p>
        </p:txBody>
      </p:sp>
      <p:sp>
        <p:nvSpPr>
          <p:cNvPr id="5" name="Text Placeholder 4"/>
          <p:cNvSpPr>
            <a:spLocks noGrp="1"/>
          </p:cNvSpPr>
          <p:nvPr>
            <p:ph type="body" idx="1"/>
          </p:nvPr>
        </p:nvSpPr>
        <p:spPr/>
        <p:txBody>
          <a:bodyPr>
            <a:normAutofit/>
          </a:bodyPr>
          <a:lstStyle/>
          <a:p>
            <a:r>
              <a:rPr lang="en-CA" sz="2800" b="1" dirty="0" smtClean="0"/>
              <a:t>Literary Elements</a:t>
            </a:r>
            <a:endParaRPr lang="en-CA" sz="28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6000" b="1" dirty="0" smtClean="0"/>
              <a:t>Irony?</a:t>
            </a:r>
            <a:endParaRPr lang="en-CA" sz="6000" b="1" dirty="0"/>
          </a:p>
        </p:txBody>
      </p:sp>
      <p:sp>
        <p:nvSpPr>
          <p:cNvPr id="3" name="Content Placeholder 2"/>
          <p:cNvSpPr>
            <a:spLocks noGrp="1"/>
          </p:cNvSpPr>
          <p:nvPr>
            <p:ph idx="1"/>
          </p:nvPr>
        </p:nvSpPr>
        <p:spPr/>
        <p:txBody>
          <a:bodyPr/>
          <a:lstStyle/>
          <a:p>
            <a:pPr>
              <a:buNone/>
            </a:pPr>
            <a:r>
              <a:rPr lang="en-CA" dirty="0" smtClean="0"/>
              <a:t>Defined as a </a:t>
            </a:r>
            <a:r>
              <a:rPr lang="en-CA" sz="4400" dirty="0" smtClean="0">
                <a:solidFill>
                  <a:srgbClr val="FF0000"/>
                </a:solidFill>
              </a:rPr>
              <a:t>reversal of expectations</a:t>
            </a:r>
            <a:r>
              <a:rPr lang="en-CA" dirty="0" smtClean="0"/>
              <a:t>.</a:t>
            </a:r>
          </a:p>
          <a:p>
            <a:pPr>
              <a:buNone/>
            </a:pPr>
            <a:endParaRPr lang="en-CA" dirty="0" smtClean="0"/>
          </a:p>
          <a:p>
            <a:pPr>
              <a:buNone/>
            </a:pPr>
            <a:r>
              <a:rPr lang="en-CA" dirty="0" smtClean="0"/>
              <a:t>Why is Baby’s name ironic?</a:t>
            </a:r>
          </a:p>
          <a:p>
            <a:pPr>
              <a:buNone/>
            </a:pPr>
            <a:endParaRPr lang="en-CA" dirty="0" smtClean="0"/>
          </a:p>
          <a:p>
            <a:pPr>
              <a:buNone/>
            </a:pPr>
            <a:r>
              <a:rPr lang="en-CA" dirty="0" smtClean="0"/>
              <a:t>Why is </a:t>
            </a:r>
            <a:r>
              <a:rPr lang="en-CA" dirty="0" smtClean="0"/>
              <a:t>Lester’s </a:t>
            </a:r>
            <a:r>
              <a:rPr lang="en-CA" dirty="0" smtClean="0"/>
              <a:t>pendant of Bambi ironic?</a:t>
            </a:r>
          </a:p>
          <a:p>
            <a:pPr>
              <a:buNone/>
            </a:pPr>
            <a:endParaRPr lang="en-CA" dirty="0" smtClean="0"/>
          </a:p>
          <a:p>
            <a:pPr>
              <a:buNone/>
            </a:pP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nodeType="clickEffect">
                                  <p:stCondLst>
                                    <p:cond delay="0"/>
                                  </p:stCondLst>
                                  <p:iterate type="lt">
                                    <p:tmPct val="10000"/>
                                  </p:iterate>
                                  <p:childTnLst>
                                    <p:set>
                                      <p:cBhvr>
                                        <p:cTn id="16" dur="1" fill="hold">
                                          <p:stCondLst>
                                            <p:cond delay="0"/>
                                          </p:stCondLst>
                                        </p:cTn>
                                        <p:tgtEl>
                                          <p:spTgt spid="3">
                                            <p:txEl>
                                              <p:pRg st="4" end="4"/>
                                            </p:txEl>
                                          </p:spTgt>
                                        </p:tgtEl>
                                        <p:attrNameLst>
                                          <p:attrName>style.visibility</p:attrName>
                                        </p:attrNameLst>
                                      </p:cBhvr>
                                      <p:to>
                                        <p:strVal val="visible"/>
                                      </p:to>
                                    </p:set>
                                    <p:anim by="(-#ppt_w*2)" calcmode="lin" valueType="num">
                                      <p:cBhvr rctx="PPT">
                                        <p:cTn id="17" dur="500" autoRev="1" fill="hold">
                                          <p:stCondLst>
                                            <p:cond delay="0"/>
                                          </p:stCondLst>
                                        </p:cTn>
                                        <p:tgtEl>
                                          <p:spTgt spid="3">
                                            <p:txEl>
                                              <p:pRg st="4" end="4"/>
                                            </p:txEl>
                                          </p:spTgt>
                                        </p:tgtEl>
                                        <p:attrNameLst>
                                          <p:attrName>ppt_w</p:attrName>
                                        </p:attrNameLst>
                                      </p:cBhvr>
                                    </p:anim>
                                    <p:anim by="(#ppt_w*0.50)" calcmode="lin" valueType="num">
                                      <p:cBhvr>
                                        <p:cTn id="18" dur="500" decel="50000" autoRev="1" fill="hold">
                                          <p:stCondLst>
                                            <p:cond delay="0"/>
                                          </p:stCondLst>
                                        </p:cTn>
                                        <p:tgtEl>
                                          <p:spTgt spid="3">
                                            <p:txEl>
                                              <p:pRg st="4" end="4"/>
                                            </p:txEl>
                                          </p:spTgt>
                                        </p:tgtEl>
                                        <p:attrNameLst>
                                          <p:attrName>ppt_x</p:attrName>
                                        </p:attrNameLst>
                                      </p:cBhvr>
                                    </p:anim>
                                    <p:anim from="(-#ppt_h/2)" to="(#ppt_y)" calcmode="lin" valueType="num">
                                      <p:cBhvr>
                                        <p:cTn id="19" dur="1000" fill="hold">
                                          <p:stCondLst>
                                            <p:cond delay="0"/>
                                          </p:stCondLst>
                                        </p:cTn>
                                        <p:tgtEl>
                                          <p:spTgt spid="3">
                                            <p:txEl>
                                              <p:pRg st="4" end="4"/>
                                            </p:txEl>
                                          </p:spTgt>
                                        </p:tgtEl>
                                        <p:attrNameLst>
                                          <p:attrName>ppt_y</p:attrName>
                                        </p:attrNameLst>
                                      </p:cBhvr>
                                    </p:anim>
                                    <p:animRot by="21600000">
                                      <p:cBhvr>
                                        <p:cTn id="20" dur="1000" fill="hold">
                                          <p:stCondLst>
                                            <p:cond delay="0"/>
                                          </p:stCondLst>
                                        </p:cTn>
                                        <p:tgtEl>
                                          <p:spTgt spid="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340768"/>
            <a:ext cx="8136904" cy="3046988"/>
          </a:xfrm>
          <a:prstGeom prst="rect">
            <a:avLst/>
          </a:prstGeom>
          <a:noFill/>
        </p:spPr>
        <p:txBody>
          <a:bodyPr wrap="square" rtlCol="0">
            <a:spAutoFit/>
          </a:bodyPr>
          <a:lstStyle/>
          <a:p>
            <a:r>
              <a:rPr lang="en-CA" sz="3200" dirty="0" smtClean="0"/>
              <a:t>From what I had gathered about the world, you couldn’t trust what mothers said… As I lay in the dark, I knew everyone was thinking about their mothers. I wanted to think about my mother, too, but I couldn’t come up with much (42-4).</a:t>
            </a:r>
            <a:endParaRPr lang="en-CA"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Thank You.</a:t>
            </a:r>
            <a:endParaRPr lang="en-CA" dirty="0"/>
          </a:p>
        </p:txBody>
      </p:sp>
      <p:sp>
        <p:nvSpPr>
          <p:cNvPr id="3" name="Subtitle 2"/>
          <p:cNvSpPr>
            <a:spLocks noGrp="1"/>
          </p:cNvSpPr>
          <p:nvPr>
            <p:ph type="subTitle" idx="1"/>
          </p:nvPr>
        </p:nvSpPr>
        <p:spPr/>
        <p:txBody>
          <a:bodyPr/>
          <a:lstStyle/>
          <a:p>
            <a:r>
              <a:rPr lang="en-CA" dirty="0" smtClean="0"/>
              <a:t>Are NINJAS ironic?</a:t>
            </a:r>
            <a:endParaRPr lang="en-C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normAutofit/>
          </a:bodyPr>
          <a:lstStyle/>
          <a:p>
            <a:r>
              <a:rPr lang="en-CA" sz="4800" b="1" dirty="0" smtClean="0"/>
              <a:t>The Basics – Lit Elements</a:t>
            </a:r>
            <a:endParaRPr lang="en-CA" sz="4800" b="1" dirty="0"/>
          </a:p>
        </p:txBody>
      </p:sp>
      <p:sp>
        <p:nvSpPr>
          <p:cNvPr id="3" name="Content Placeholder 2"/>
          <p:cNvSpPr>
            <a:spLocks noGrp="1"/>
          </p:cNvSpPr>
          <p:nvPr>
            <p:ph idx="1"/>
          </p:nvPr>
        </p:nvSpPr>
        <p:spPr>
          <a:xfrm>
            <a:off x="467544" y="1988840"/>
            <a:ext cx="8229600" cy="4325112"/>
          </a:xfrm>
        </p:spPr>
        <p:txBody>
          <a:bodyPr/>
          <a:lstStyle/>
          <a:p>
            <a:pPr>
              <a:buNone/>
            </a:pPr>
            <a:r>
              <a:rPr lang="en-CA" sz="3600" b="1" dirty="0" smtClean="0"/>
              <a:t>Setting?</a:t>
            </a:r>
          </a:p>
          <a:p>
            <a:r>
              <a:rPr lang="en-CA" dirty="0" smtClean="0"/>
              <a:t>Montreal – downtown, the Plateau, Val-des-</a:t>
            </a:r>
            <a:r>
              <a:rPr lang="en-CA" dirty="0" err="1" smtClean="0"/>
              <a:t>Loups</a:t>
            </a:r>
            <a:endParaRPr lang="en-CA" dirty="0" smtClean="0"/>
          </a:p>
          <a:p>
            <a:r>
              <a:rPr lang="en-CA" dirty="0" smtClean="0"/>
              <a:t>Specific or General?</a:t>
            </a:r>
          </a:p>
          <a:p>
            <a:endParaRPr lang="en-CA" dirty="0" smtClean="0"/>
          </a:p>
          <a:p>
            <a:pPr>
              <a:buNone/>
            </a:pPr>
            <a:r>
              <a:rPr lang="en-CA" sz="3600" b="1" dirty="0" smtClean="0"/>
              <a:t>Why do you think O’Neill made it so specific?</a:t>
            </a:r>
            <a:endParaRPr lang="en-CA"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80">
                                          <p:stCondLst>
                                            <p:cond delay="0"/>
                                          </p:stCondLst>
                                        </p:cTn>
                                        <p:tgtEl>
                                          <p:spTgt spid="3">
                                            <p:txEl>
                                              <p:pRg st="1" end="1"/>
                                            </p:txEl>
                                          </p:spTgt>
                                        </p:tgtEl>
                                      </p:cBhvr>
                                    </p:animEffect>
                                    <p:anim calcmode="lin" valueType="num">
                                      <p:cBhvr>
                                        <p:cTn id="1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xEl>
                                              <p:pRg st="1" end="1"/>
                                            </p:txEl>
                                          </p:spTgt>
                                        </p:tgtEl>
                                      </p:cBhvr>
                                      <p:to x="100000" y="60000"/>
                                    </p:animScale>
                                    <p:animScale>
                                      <p:cBhvr>
                                        <p:cTn id="18" dur="166" decel="50000">
                                          <p:stCondLst>
                                            <p:cond delay="676"/>
                                          </p:stCondLst>
                                        </p:cTn>
                                        <p:tgtEl>
                                          <p:spTgt spid="3">
                                            <p:txEl>
                                              <p:pRg st="1" end="1"/>
                                            </p:txEl>
                                          </p:spTgt>
                                        </p:tgtEl>
                                      </p:cBhvr>
                                      <p:to x="100000" y="100000"/>
                                    </p:animScale>
                                    <p:animScale>
                                      <p:cBhvr>
                                        <p:cTn id="19" dur="26">
                                          <p:stCondLst>
                                            <p:cond delay="1312"/>
                                          </p:stCondLst>
                                        </p:cTn>
                                        <p:tgtEl>
                                          <p:spTgt spid="3">
                                            <p:txEl>
                                              <p:pRg st="1" end="1"/>
                                            </p:txEl>
                                          </p:spTgt>
                                        </p:tgtEl>
                                      </p:cBhvr>
                                      <p:to x="100000" y="80000"/>
                                    </p:animScale>
                                    <p:animScale>
                                      <p:cBhvr>
                                        <p:cTn id="20" dur="166" decel="50000">
                                          <p:stCondLst>
                                            <p:cond delay="1338"/>
                                          </p:stCondLst>
                                        </p:cTn>
                                        <p:tgtEl>
                                          <p:spTgt spid="3">
                                            <p:txEl>
                                              <p:pRg st="1" end="1"/>
                                            </p:txEl>
                                          </p:spTgt>
                                        </p:tgtEl>
                                      </p:cBhvr>
                                      <p:to x="100000" y="100000"/>
                                    </p:animScale>
                                    <p:animScale>
                                      <p:cBhvr>
                                        <p:cTn id="21" dur="26">
                                          <p:stCondLst>
                                            <p:cond delay="1642"/>
                                          </p:stCondLst>
                                        </p:cTn>
                                        <p:tgtEl>
                                          <p:spTgt spid="3">
                                            <p:txEl>
                                              <p:pRg st="1" end="1"/>
                                            </p:txEl>
                                          </p:spTgt>
                                        </p:tgtEl>
                                      </p:cBhvr>
                                      <p:to x="100000" y="90000"/>
                                    </p:animScale>
                                    <p:animScale>
                                      <p:cBhvr>
                                        <p:cTn id="22" dur="166" decel="50000">
                                          <p:stCondLst>
                                            <p:cond delay="1668"/>
                                          </p:stCondLst>
                                        </p:cTn>
                                        <p:tgtEl>
                                          <p:spTgt spid="3">
                                            <p:txEl>
                                              <p:pRg st="1" end="1"/>
                                            </p:txEl>
                                          </p:spTgt>
                                        </p:tgtEl>
                                      </p:cBhvr>
                                      <p:to x="100000" y="100000"/>
                                    </p:animScale>
                                    <p:animScale>
                                      <p:cBhvr>
                                        <p:cTn id="23" dur="26">
                                          <p:stCondLst>
                                            <p:cond delay="1808"/>
                                          </p:stCondLst>
                                        </p:cTn>
                                        <p:tgtEl>
                                          <p:spTgt spid="3">
                                            <p:txEl>
                                              <p:pRg st="1" end="1"/>
                                            </p:txEl>
                                          </p:spTgt>
                                        </p:tgtEl>
                                      </p:cBhvr>
                                      <p:to x="100000" y="95000"/>
                                    </p:animScale>
                                    <p:animScale>
                                      <p:cBhvr>
                                        <p:cTn id="24" dur="166" decel="50000">
                                          <p:stCondLst>
                                            <p:cond delay="1834"/>
                                          </p:stCondLst>
                                        </p:cTn>
                                        <p:tgtEl>
                                          <p:spTgt spid="3">
                                            <p:txEl>
                                              <p:pRg st="1" end="1"/>
                                            </p:txEl>
                                          </p:spTgt>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dissolve">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p:cTn id="34"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5"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1124744"/>
            <a:ext cx="7704856" cy="5016758"/>
          </a:xfrm>
          <a:prstGeom prst="rect">
            <a:avLst/>
          </a:prstGeom>
          <a:noFill/>
        </p:spPr>
        <p:txBody>
          <a:bodyPr wrap="square" rtlCol="0">
            <a:spAutoFit/>
          </a:bodyPr>
          <a:lstStyle/>
          <a:p>
            <a:r>
              <a:rPr lang="en-CA" sz="4000" dirty="0" smtClean="0"/>
              <a:t>I could tell Jules was finding it a real treat that the hotel was right on busy St-Laurent and St-Catherine. He didn’t like having to walk even a block to the convenience store. St-Laurent wasn’t an ideal place to raise a kid. (5)</a:t>
            </a:r>
            <a:endParaRPr lang="en-CA" sz="4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normAutofit/>
          </a:bodyPr>
          <a:lstStyle/>
          <a:p>
            <a:r>
              <a:rPr lang="en-CA" sz="4800" b="1" dirty="0" smtClean="0"/>
              <a:t>The Basics – Lit Elements</a:t>
            </a:r>
            <a:endParaRPr lang="en-CA" sz="4800" b="1" dirty="0"/>
          </a:p>
        </p:txBody>
      </p:sp>
      <p:sp>
        <p:nvSpPr>
          <p:cNvPr id="3" name="Content Placeholder 2"/>
          <p:cNvSpPr>
            <a:spLocks noGrp="1"/>
          </p:cNvSpPr>
          <p:nvPr>
            <p:ph idx="1"/>
          </p:nvPr>
        </p:nvSpPr>
        <p:spPr>
          <a:xfrm>
            <a:off x="467544" y="1988840"/>
            <a:ext cx="8229600" cy="4325112"/>
          </a:xfrm>
        </p:spPr>
        <p:txBody>
          <a:bodyPr/>
          <a:lstStyle/>
          <a:p>
            <a:pPr>
              <a:buNone/>
            </a:pPr>
            <a:r>
              <a:rPr lang="en-CA" sz="3600" b="1" dirty="0" smtClean="0"/>
              <a:t>Protagonist:</a:t>
            </a:r>
          </a:p>
          <a:p>
            <a:r>
              <a:rPr lang="en-CA" dirty="0" smtClean="0"/>
              <a:t>Baby</a:t>
            </a:r>
          </a:p>
          <a:p>
            <a:r>
              <a:rPr lang="en-CA" dirty="0" smtClean="0"/>
              <a:t>12 </a:t>
            </a:r>
            <a:r>
              <a:rPr lang="en-CA" dirty="0" smtClean="0"/>
              <a:t>years old</a:t>
            </a:r>
          </a:p>
          <a:p>
            <a:r>
              <a:rPr lang="en-CA" dirty="0" smtClean="0"/>
              <a:t>Lives with her father (that’s a whole other slide)</a:t>
            </a:r>
          </a:p>
          <a:p>
            <a:r>
              <a:rPr lang="en-CA" dirty="0" smtClean="0"/>
              <a:t>Her mother is dead</a:t>
            </a:r>
          </a:p>
          <a:p>
            <a:r>
              <a:rPr lang="en-CA" dirty="0" smtClean="0"/>
              <a:t>Does well in school = smart</a:t>
            </a:r>
          </a:p>
          <a:p>
            <a:r>
              <a:rPr lang="en-CA" dirty="0" smtClean="0"/>
              <a:t>What are her likes? Her dislikes?</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20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3">
                                            <p:txEl>
                                              <p:pRg st="3" end="3"/>
                                            </p:txEl>
                                          </p:spTgt>
                                        </p:tgtEl>
                                        <p:attrNameLst>
                                          <p:attrName>style.visibility</p:attrName>
                                        </p:attrNameLst>
                                      </p:cBhvr>
                                      <p:to>
                                        <p:strVal val="visible"/>
                                      </p:to>
                                    </p:set>
                                    <p:anim by="(-#ppt_w*2)" calcmode="lin" valueType="num">
                                      <p:cBhvr rctx="PPT">
                                        <p:cTn id="16" dur="500" autoRev="1" fill="hold">
                                          <p:stCondLst>
                                            <p:cond delay="0"/>
                                          </p:stCondLst>
                                        </p:cTn>
                                        <p:tgtEl>
                                          <p:spTgt spid="3">
                                            <p:txEl>
                                              <p:pRg st="3" end="3"/>
                                            </p:txEl>
                                          </p:spTgt>
                                        </p:tgtEl>
                                        <p:attrNameLst>
                                          <p:attrName>ppt_w</p:attrName>
                                        </p:attrNameLst>
                                      </p:cBhvr>
                                    </p:anim>
                                    <p:anim by="(#ppt_w*0.50)" calcmode="lin" valueType="num">
                                      <p:cBhvr>
                                        <p:cTn id="17" dur="500" decel="50000" autoRev="1" fill="hold">
                                          <p:stCondLst>
                                            <p:cond delay="0"/>
                                          </p:stCondLst>
                                        </p:cTn>
                                        <p:tgtEl>
                                          <p:spTgt spid="3">
                                            <p:txEl>
                                              <p:pRg st="3" end="3"/>
                                            </p:txEl>
                                          </p:spTgt>
                                        </p:tgtEl>
                                        <p:attrNameLst>
                                          <p:attrName>ppt_x</p:attrName>
                                        </p:attrNameLst>
                                      </p:cBhvr>
                                    </p:anim>
                                    <p:anim from="(-#ppt_h/2)" to="(#ppt_y)" calcmode="lin" valueType="num">
                                      <p:cBhvr>
                                        <p:cTn id="18" dur="1000" fill="hold">
                                          <p:stCondLst>
                                            <p:cond delay="0"/>
                                          </p:stCondLst>
                                        </p:cTn>
                                        <p:tgtEl>
                                          <p:spTgt spid="3">
                                            <p:txEl>
                                              <p:pRg st="3" end="3"/>
                                            </p:txEl>
                                          </p:spTgt>
                                        </p:tgtEl>
                                        <p:attrNameLst>
                                          <p:attrName>ppt_y</p:attrName>
                                        </p:attrNameLst>
                                      </p:cBhvr>
                                    </p:anim>
                                    <p:animRot by="21600000">
                                      <p:cBhvr>
                                        <p:cTn id="19" dur="1000" fill="hold">
                                          <p:stCondLst>
                                            <p:cond delay="0"/>
                                          </p:stCondLst>
                                        </p:cTn>
                                        <p:tgtEl>
                                          <p:spTgt spid="3">
                                            <p:txEl>
                                              <p:pRg st="3" end="3"/>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normAutofit/>
          </a:bodyPr>
          <a:lstStyle/>
          <a:p>
            <a:r>
              <a:rPr lang="en-CA" sz="4800" b="1" dirty="0" smtClean="0"/>
              <a:t>The Basics – Lit Elements</a:t>
            </a:r>
            <a:endParaRPr lang="en-CA" sz="4800" b="1" dirty="0"/>
          </a:p>
        </p:txBody>
      </p:sp>
      <p:sp>
        <p:nvSpPr>
          <p:cNvPr id="3" name="Content Placeholder 2"/>
          <p:cNvSpPr>
            <a:spLocks noGrp="1"/>
          </p:cNvSpPr>
          <p:nvPr>
            <p:ph idx="1"/>
          </p:nvPr>
        </p:nvSpPr>
        <p:spPr>
          <a:xfrm>
            <a:off x="467544" y="1988840"/>
            <a:ext cx="8229600" cy="4325112"/>
          </a:xfrm>
        </p:spPr>
        <p:txBody>
          <a:bodyPr/>
          <a:lstStyle/>
          <a:p>
            <a:pPr>
              <a:buNone/>
            </a:pPr>
            <a:r>
              <a:rPr lang="en-CA" sz="3600" b="1" dirty="0" smtClean="0"/>
              <a:t>Point of View:</a:t>
            </a:r>
          </a:p>
          <a:p>
            <a:r>
              <a:rPr lang="en-CA" dirty="0" smtClean="0"/>
              <a:t>1</a:t>
            </a:r>
            <a:r>
              <a:rPr lang="en-CA" baseline="30000" dirty="0" smtClean="0"/>
              <a:t>st</a:t>
            </a:r>
            <a:r>
              <a:rPr lang="en-CA" dirty="0" smtClean="0"/>
              <a:t> person – we see everything through Baby’s eyes,  it is her voice speaking to us.</a:t>
            </a:r>
          </a:p>
          <a:p>
            <a:endParaRPr lang="en-CA" sz="1050" dirty="0" smtClean="0"/>
          </a:p>
          <a:p>
            <a:r>
              <a:rPr lang="en-CA" dirty="0" smtClean="0"/>
              <a:t>Therefore…it is limited.</a:t>
            </a:r>
          </a:p>
          <a:p>
            <a:endParaRPr lang="en-CA" dirty="0" smtClean="0"/>
          </a:p>
          <a:p>
            <a:pPr>
              <a:buNone/>
            </a:pPr>
            <a:r>
              <a:rPr lang="en-CA" sz="3200" b="1" dirty="0" smtClean="0"/>
              <a:t>How would the story be different if it had been written in the 3</a:t>
            </a:r>
            <a:r>
              <a:rPr lang="en-CA" sz="3200" b="1" baseline="30000" dirty="0" smtClean="0"/>
              <a:t>rd</a:t>
            </a:r>
            <a:r>
              <a:rPr lang="en-CA" sz="3200" b="1" dirty="0" smtClean="0"/>
              <a:t> person?</a:t>
            </a:r>
            <a:endParaRPr lang="en-CA"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slide(fromBottom)">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8229600" cy="1066800"/>
          </a:xfrm>
        </p:spPr>
        <p:txBody>
          <a:bodyPr>
            <a:normAutofit/>
          </a:bodyPr>
          <a:lstStyle/>
          <a:p>
            <a:r>
              <a:rPr lang="en-CA" sz="4800" b="1" dirty="0" smtClean="0"/>
              <a:t>The Basics – Lit Elements</a:t>
            </a:r>
            <a:endParaRPr lang="en-CA" sz="4800" b="1" dirty="0"/>
          </a:p>
        </p:txBody>
      </p:sp>
      <p:sp>
        <p:nvSpPr>
          <p:cNvPr id="3" name="Content Placeholder 2"/>
          <p:cNvSpPr>
            <a:spLocks noGrp="1"/>
          </p:cNvSpPr>
          <p:nvPr>
            <p:ph idx="1"/>
          </p:nvPr>
        </p:nvSpPr>
        <p:spPr>
          <a:xfrm>
            <a:off x="467544" y="1988840"/>
            <a:ext cx="8229600" cy="4325112"/>
          </a:xfrm>
        </p:spPr>
        <p:txBody>
          <a:bodyPr/>
          <a:lstStyle/>
          <a:p>
            <a:pPr>
              <a:buNone/>
            </a:pPr>
            <a:r>
              <a:rPr lang="en-CA" sz="3600" b="1" dirty="0" smtClean="0"/>
              <a:t>Mood:</a:t>
            </a:r>
          </a:p>
          <a:p>
            <a:pPr>
              <a:buNone/>
            </a:pPr>
            <a:r>
              <a:rPr lang="en-CA" dirty="0" smtClean="0"/>
              <a:t>	Comes from the character(s)</a:t>
            </a:r>
          </a:p>
          <a:p>
            <a:pPr>
              <a:buNone/>
            </a:pPr>
            <a:endParaRPr lang="en-CA" sz="1050" dirty="0" smtClean="0"/>
          </a:p>
          <a:p>
            <a:pPr>
              <a:buNone/>
            </a:pPr>
            <a:r>
              <a:rPr lang="en-CA" sz="3600" b="1" dirty="0" smtClean="0"/>
              <a:t>Tone: </a:t>
            </a:r>
          </a:p>
          <a:p>
            <a:pPr>
              <a:buNone/>
            </a:pPr>
            <a:r>
              <a:rPr lang="en-CA" dirty="0" smtClean="0"/>
              <a:t>	Comes from the Narrator</a:t>
            </a:r>
          </a:p>
          <a:p>
            <a:pPr>
              <a:buNone/>
            </a:pPr>
            <a:endParaRPr lang="en-CA" dirty="0" smtClean="0"/>
          </a:p>
          <a:p>
            <a:pPr>
              <a:buNone/>
            </a:pPr>
            <a:r>
              <a:rPr lang="en-CA" sz="3600" b="1" dirty="0" smtClean="0"/>
              <a:t>In this case…They are the same = Baby’s voice.</a:t>
            </a:r>
            <a:endParaRPr lang="en-CA"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 calcmode="lin" valueType="num">
                                      <p:cBhvr>
                                        <p:cTn id="12"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slide(fromBottom)">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1772816"/>
            <a:ext cx="8136904" cy="1200329"/>
          </a:xfrm>
          <a:prstGeom prst="rect">
            <a:avLst/>
          </a:prstGeom>
          <a:noFill/>
        </p:spPr>
        <p:txBody>
          <a:bodyPr wrap="square" rtlCol="0">
            <a:spAutoFit/>
          </a:bodyPr>
          <a:lstStyle/>
          <a:p>
            <a:r>
              <a:rPr lang="en-CA" sz="3600" dirty="0" smtClean="0"/>
              <a:t>Each candy was like taking a baby chick out of its shell too early </a:t>
            </a:r>
            <a:r>
              <a:rPr lang="en-CA" sz="3600" dirty="0" smtClean="0"/>
              <a:t>(9).</a:t>
            </a:r>
            <a:endParaRPr lang="en-CA" sz="3600" dirty="0"/>
          </a:p>
        </p:txBody>
      </p:sp>
      <p:sp>
        <p:nvSpPr>
          <p:cNvPr id="5" name="Rectangle 4"/>
          <p:cNvSpPr/>
          <p:nvPr/>
        </p:nvSpPr>
        <p:spPr>
          <a:xfrm>
            <a:off x="3059832" y="692696"/>
            <a:ext cx="220445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Part I</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1772816"/>
            <a:ext cx="8136904" cy="3970318"/>
          </a:xfrm>
          <a:prstGeom prst="rect">
            <a:avLst/>
          </a:prstGeom>
          <a:noFill/>
        </p:spPr>
        <p:txBody>
          <a:bodyPr wrap="square" rtlCol="0">
            <a:spAutoFit/>
          </a:bodyPr>
          <a:lstStyle/>
          <a:p>
            <a:r>
              <a:rPr lang="en-CA" sz="3600" dirty="0" smtClean="0"/>
              <a:t>If you never thought about Paris, you’d never think about how you were so far away from there. There were a lot of Hell’s Angels around, buzzing down the street like bees. It was a joy to see them all drive by, like a parade, on their way to blow up a </a:t>
            </a:r>
            <a:r>
              <a:rPr lang="en-CA" sz="3600" dirty="0" smtClean="0"/>
              <a:t>restaurant </a:t>
            </a:r>
            <a:r>
              <a:rPr lang="en-CA" sz="3600" dirty="0" smtClean="0"/>
              <a:t>(6</a:t>
            </a:r>
            <a:r>
              <a:rPr lang="en-CA" sz="3600" dirty="0" smtClean="0"/>
              <a:t>).</a:t>
            </a:r>
            <a:endParaRPr lang="en-CA" sz="3600" dirty="0"/>
          </a:p>
        </p:txBody>
      </p:sp>
      <p:sp>
        <p:nvSpPr>
          <p:cNvPr id="5" name="Rectangle 4"/>
          <p:cNvSpPr/>
          <p:nvPr/>
        </p:nvSpPr>
        <p:spPr>
          <a:xfrm>
            <a:off x="3059832" y="692696"/>
            <a:ext cx="220445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Part I</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116</TotalTime>
  <Words>765</Words>
  <Application>Microsoft Office PowerPoint</Application>
  <PresentationFormat>On-screen Show (4:3)</PresentationFormat>
  <Paragraphs>94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Urban</vt:lpstr>
      <vt:lpstr>Discussion – Part I &amp; II</vt:lpstr>
      <vt:lpstr>The Basics</vt:lpstr>
      <vt:lpstr>The Basics – Lit Elements</vt:lpstr>
      <vt:lpstr>Slide 4</vt:lpstr>
      <vt:lpstr>The Basics – Lit Elements</vt:lpstr>
      <vt:lpstr>The Basics – Lit Elements</vt:lpstr>
      <vt:lpstr>The Basics – Lit Elements</vt:lpstr>
      <vt:lpstr>Slide 8</vt:lpstr>
      <vt:lpstr>Slide 9</vt:lpstr>
      <vt:lpstr>Slide 10</vt:lpstr>
      <vt:lpstr>The Basics – Lit Elements</vt:lpstr>
      <vt:lpstr>Slide 12</vt:lpstr>
      <vt:lpstr>The Basics – Lit Elements</vt:lpstr>
      <vt:lpstr>Slide 14</vt:lpstr>
      <vt:lpstr>More Complicated</vt:lpstr>
      <vt:lpstr>What is an Allusion?</vt:lpstr>
      <vt:lpstr>What is an Allusion?</vt:lpstr>
      <vt:lpstr>The LARGE Metaphor… Symbol?</vt:lpstr>
      <vt:lpstr>Slide 19</vt:lpstr>
      <vt:lpstr>Irony?</vt:lpstr>
      <vt:lpstr>Slide 21</vt:lpstr>
      <vt:lpstr>Thank You.</vt:lpstr>
    </vt:vector>
  </TitlesOfParts>
  <Company>CSEM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 Part I &amp; II</dc:title>
  <dc:creator>LMAC</dc:creator>
  <cp:lastModifiedBy>LMAC</cp:lastModifiedBy>
  <cp:revision>3</cp:revision>
  <dcterms:created xsi:type="dcterms:W3CDTF">2011-11-26T21:17:45Z</dcterms:created>
  <dcterms:modified xsi:type="dcterms:W3CDTF">2011-11-27T22:17:24Z</dcterms:modified>
</cp:coreProperties>
</file>